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opperplate Gothic 29 BC" charset="1" panose="020E0504020206020404"/>
      <p:regular r:id="rId11"/>
    </p:embeddedFont>
    <p:embeddedFont>
      <p:font typeface="Copperplate Gothic 29 BC Bold" charset="1" panose="020E0604020206020404"/>
      <p:regular r:id="rId12"/>
    </p:embeddedFont>
    <p:embeddedFont>
      <p:font typeface="Copperplate Gothic 32 BC" charset="1" panose="020E0807020206020404"/>
      <p:regular r:id="rId13"/>
    </p:embeddedFont>
    <p:embeddedFont>
      <p:font typeface="Copperplate Gothic 32 BC Bold" charset="1" panose="020E0907020206020404"/>
      <p:regular r:id="rId14"/>
    </p:embeddedFont>
    <p:embeddedFont>
      <p:font typeface="Copperplate Gothic 32 BC Medium" charset="1" panose="020E0707020206020404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Light" charset="1" panose="020B03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Ultra-Bold" charset="1" panose="00000000000000000000"/>
      <p:regular r:id="rId22"/>
    </p:embeddedFont>
    <p:embeddedFont>
      <p:font typeface="Open Sans Ultra-Bold Italics" charset="1" panose="000000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15894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8975" y="8469597"/>
            <a:ext cx="4393457" cy="1817403"/>
            <a:chOff x="0" y="0"/>
            <a:chExt cx="1157124" cy="4786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478658"/>
            </a:xfrm>
            <a:custGeom>
              <a:avLst/>
              <a:gdLst/>
              <a:ahLst/>
              <a:cxnLst/>
              <a:rect r="r" b="b" t="t" l="l"/>
              <a:pathLst>
                <a:path h="478658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478658"/>
                  </a:lnTo>
                  <a:lnTo>
                    <a:pt x="0" y="47865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516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420985" y="0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90211" y="8026714"/>
            <a:ext cx="3252414" cy="2449758"/>
            <a:chOff x="0" y="0"/>
            <a:chExt cx="483446" cy="3641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364138"/>
            </a:xfrm>
            <a:custGeom>
              <a:avLst/>
              <a:gdLst/>
              <a:ahLst/>
              <a:cxnLst/>
              <a:rect r="r" b="b" t="t" l="l"/>
              <a:pathLst>
                <a:path h="364138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364138"/>
                  </a:lnTo>
                  <a:lnTo>
                    <a:pt x="0" y="3641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40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46071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68777" y="8153372"/>
            <a:ext cx="4047118" cy="2323100"/>
            <a:chOff x="0" y="0"/>
            <a:chExt cx="634371" cy="3641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4371" cy="364138"/>
            </a:xfrm>
            <a:custGeom>
              <a:avLst/>
              <a:gdLst/>
              <a:ahLst/>
              <a:cxnLst/>
              <a:rect r="r" b="b" t="t" l="l"/>
              <a:pathLst>
                <a:path h="364138" w="634371">
                  <a:moveTo>
                    <a:pt x="203200" y="0"/>
                  </a:moveTo>
                  <a:lnTo>
                    <a:pt x="634371" y="0"/>
                  </a:lnTo>
                  <a:lnTo>
                    <a:pt x="431171" y="364138"/>
                  </a:lnTo>
                  <a:lnTo>
                    <a:pt x="0" y="3641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431171" cy="40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16418" y="-378944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214615" y="2181613"/>
            <a:ext cx="6709253" cy="5845101"/>
            <a:chOff x="0" y="0"/>
            <a:chExt cx="6350000" cy="55321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692336" y="501408"/>
            <a:ext cx="682246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D7377"/>
                </a:solidFill>
                <a:latin typeface="League Spartan"/>
              </a:rPr>
              <a:t>HARDPOINT HACKATHON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3765" y="2444907"/>
            <a:ext cx="939714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D7377"/>
                </a:solidFill>
                <a:latin typeface="Copperplate Gothic 29 BC Bold"/>
              </a:rPr>
              <a:t>DOCPOTION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7753" y="4304979"/>
            <a:ext cx="655814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000000"/>
                </a:solidFill>
                <a:latin typeface="Montserrat Bold"/>
              </a:rPr>
              <a:t>TEAM AI ALCHEMISTS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7753" y="5137464"/>
            <a:ext cx="4534582" cy="233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MEENAKSHY N S</a:t>
            </a:r>
          </a:p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NANDHANA A R </a:t>
            </a:r>
          </a:p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NEERAJA KRISHNAKUMAR</a:t>
            </a:r>
          </a:p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A ARDRA NAIR</a:t>
            </a:r>
          </a:p>
          <a:p>
            <a:pPr>
              <a:lnSpc>
                <a:spcPts val="3780"/>
              </a:lnSpc>
            </a:pPr>
            <a:r>
              <a:rPr lang="en-US" sz="2100" spc="84">
                <a:solidFill>
                  <a:srgbClr val="606060"/>
                </a:solidFill>
                <a:latin typeface="Montserrat Semi-Bold Italics"/>
              </a:rPr>
              <a:t>BINIL BABU P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721642" y="-1239411"/>
            <a:ext cx="7706695" cy="6622941"/>
            <a:chOff x="0" y="0"/>
            <a:chExt cx="812800" cy="69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220363" y="-879088"/>
            <a:ext cx="6709253" cy="5845101"/>
            <a:chOff x="0" y="0"/>
            <a:chExt cx="6350000" cy="55321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721642" y="5383530"/>
            <a:ext cx="7706695" cy="6622941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220363" y="5772450"/>
            <a:ext cx="6709253" cy="5845101"/>
            <a:chOff x="0" y="0"/>
            <a:chExt cx="6350000" cy="55321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2972473" y="3559977"/>
            <a:ext cx="5177719" cy="43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606060"/>
                </a:solidFill>
                <a:latin typeface="Copperplate Gothic 32 BC"/>
              </a:rPr>
              <a:t>the alchemist for your documents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774882" y="-306174"/>
            <a:ext cx="11918882" cy="10918398"/>
            <a:chOff x="0" y="0"/>
            <a:chExt cx="979886" cy="89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886" cy="897633"/>
            </a:xfrm>
            <a:custGeom>
              <a:avLst/>
              <a:gdLst/>
              <a:ahLst/>
              <a:cxnLst/>
              <a:rect r="r" b="b" t="t" l="l"/>
              <a:pathLst>
                <a:path h="897633" w="979886">
                  <a:moveTo>
                    <a:pt x="979886" y="448817"/>
                  </a:moveTo>
                  <a:lnTo>
                    <a:pt x="776686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776686" y="0"/>
                  </a:lnTo>
                  <a:lnTo>
                    <a:pt x="979886" y="448817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751286" cy="93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571371" y="-265436"/>
            <a:ext cx="3137971" cy="5459641"/>
          </a:xfrm>
          <a:prstGeom prst="line">
            <a:avLst/>
          </a:prstGeom>
          <a:ln cap="flat" w="161925">
            <a:gradFill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559033" y="5119242"/>
            <a:ext cx="3150402" cy="5452477"/>
          </a:xfrm>
          <a:prstGeom prst="line">
            <a:avLst/>
          </a:prstGeom>
          <a:ln cap="flat" w="161925">
            <a:gradFill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-19518" y="1362075"/>
            <a:ext cx="7398466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606060"/>
                </a:solidFill>
                <a:latin typeface="League Spartan"/>
              </a:rPr>
              <a:t>CHALLENGES FACED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3299399"/>
            <a:ext cx="6346356" cy="500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</a:p>
          <a:p>
            <a:pPr marL="539746" indent="-269873" lvl="1">
              <a:lnSpc>
                <a:spcPts val="4499"/>
              </a:lnSpc>
              <a:buFont typeface="Arial"/>
              <a:buChar char="•"/>
            </a:pPr>
            <a:r>
              <a:rPr lang="en-US" sz="2499" spc="99">
                <a:solidFill>
                  <a:srgbClr val="606060"/>
                </a:solidFill>
                <a:latin typeface="Montserrat Semi-Bold"/>
              </a:rPr>
              <a:t>Noisy Data: Dealing with scanned documents led to noisy text, affecting the accuracy of text extraction</a:t>
            </a:r>
          </a:p>
          <a:p>
            <a:pPr>
              <a:lnSpc>
                <a:spcPts val="4499"/>
              </a:lnSpc>
            </a:pPr>
          </a:p>
          <a:p>
            <a:pPr marL="539746" indent="-269873" lvl="1">
              <a:lnSpc>
                <a:spcPts val="4499"/>
              </a:lnSpc>
              <a:buFont typeface="Arial"/>
              <a:buChar char="•"/>
            </a:pPr>
            <a:r>
              <a:rPr lang="en-US" sz="2499" spc="99">
                <a:solidFill>
                  <a:srgbClr val="606060"/>
                </a:solidFill>
                <a:latin typeface="Montserrat Semi-Bold"/>
              </a:rPr>
              <a:t>Limited Data: The dataset is limited in size and diversity</a:t>
            </a:r>
          </a:p>
          <a:p>
            <a:pPr>
              <a:lnSpc>
                <a:spcPts val="44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45919" y="1362075"/>
            <a:ext cx="926450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League Spartan"/>
              </a:rPr>
              <a:t>FUTURE SCOPE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09435" y="2118299"/>
            <a:ext cx="7549865" cy="668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</a:p>
          <a:p>
            <a:pPr marL="539746" indent="-269873" lvl="1">
              <a:lnSpc>
                <a:spcPts val="4499"/>
              </a:lnSpc>
              <a:buFont typeface="Arial"/>
              <a:buChar char="•"/>
            </a:pPr>
            <a:r>
              <a:rPr lang="en-US" sz="2499" spc="99">
                <a:solidFill>
                  <a:srgbClr val="FFFFFF"/>
                </a:solidFill>
                <a:latin typeface="Montserrat Semi-Bold"/>
              </a:rPr>
              <a:t>Data Cleaning: Removing publication details to improve title extraction accuracy</a:t>
            </a:r>
          </a:p>
          <a:p>
            <a:pPr>
              <a:lnSpc>
                <a:spcPts val="4499"/>
              </a:lnSpc>
            </a:pPr>
          </a:p>
          <a:p>
            <a:pPr marL="539746" indent="-269873" lvl="1">
              <a:lnSpc>
                <a:spcPts val="4499"/>
              </a:lnSpc>
              <a:buFont typeface="Arial"/>
              <a:buChar char="•"/>
            </a:pPr>
            <a:r>
              <a:rPr lang="en-US" sz="2499" spc="99">
                <a:solidFill>
                  <a:srgbClr val="FFFFFF"/>
                </a:solidFill>
                <a:latin typeface="Montserrat Semi-Bold"/>
              </a:rPr>
              <a:t>Keyword-Based Recommendations: Analyzing keywords to suggest similar articles</a:t>
            </a:r>
          </a:p>
          <a:p>
            <a:pPr>
              <a:lnSpc>
                <a:spcPts val="4499"/>
              </a:lnSpc>
            </a:pPr>
          </a:p>
          <a:p>
            <a:pPr marL="539746" indent="-269873" lvl="1">
              <a:lnSpc>
                <a:spcPts val="4499"/>
              </a:lnSpc>
              <a:buFont typeface="Arial"/>
              <a:buChar char="•"/>
            </a:pPr>
            <a:r>
              <a:rPr lang="en-US" sz="2499" spc="99">
                <a:solidFill>
                  <a:srgbClr val="FFFFFF"/>
                </a:solidFill>
                <a:latin typeface="Montserrat Semi-Bold"/>
              </a:rPr>
              <a:t>Short Summaries: Generating concise summaries using NLP</a:t>
            </a:r>
          </a:p>
          <a:p>
            <a:pPr>
              <a:lnSpc>
                <a:spcPts val="44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3198" y="8751501"/>
            <a:ext cx="8545306" cy="1632304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32862" y="8090418"/>
            <a:ext cx="5633267" cy="2575526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62107" y="8469362"/>
            <a:ext cx="4804429" cy="219658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090132" y="2290848"/>
            <a:ext cx="12620494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D7377"/>
                </a:solidFill>
                <a:latin typeface="League Spartan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89455" y="4351020"/>
            <a:ext cx="11146621" cy="152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9"/>
              </a:lnSpc>
            </a:pPr>
            <a:r>
              <a:rPr lang="en-US" sz="2299" spc="91">
                <a:solidFill>
                  <a:srgbClr val="0D7377"/>
                </a:solidFill>
                <a:latin typeface="Montserrat Semi-Bold"/>
              </a:rPr>
              <a:t>Create a model to automatically extract title and author information from documents, and generate alternative titles relevant to the document's contents.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015347" y="-325725"/>
            <a:ext cx="8545306" cy="1632304"/>
            <a:chOff x="0" y="0"/>
            <a:chExt cx="1157124" cy="221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06430" y="-1546826"/>
            <a:ext cx="5633267" cy="2575526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091594" y="1286530"/>
            <a:ext cx="5665920" cy="8438892"/>
            <a:chOff x="0" y="0"/>
            <a:chExt cx="1492259" cy="22225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2259" cy="2222589"/>
            </a:xfrm>
            <a:custGeom>
              <a:avLst/>
              <a:gdLst/>
              <a:ahLst/>
              <a:cxnLst/>
              <a:rect r="r" b="b" t="t" l="l"/>
              <a:pathLst>
                <a:path h="2222589" w="1492259">
                  <a:moveTo>
                    <a:pt x="0" y="0"/>
                  </a:moveTo>
                  <a:lnTo>
                    <a:pt x="1492259" y="0"/>
                  </a:lnTo>
                  <a:lnTo>
                    <a:pt x="1492259" y="2222589"/>
                  </a:lnTo>
                  <a:lnTo>
                    <a:pt x="0" y="2222589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92259" cy="2260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19324" y="-189472"/>
            <a:ext cx="3880690" cy="1671729"/>
            <a:chOff x="0" y="0"/>
            <a:chExt cx="513094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3094" cy="221031"/>
            </a:xfrm>
            <a:custGeom>
              <a:avLst/>
              <a:gdLst/>
              <a:ahLst/>
              <a:cxnLst/>
              <a:rect r="r" b="b" t="t" l="l"/>
              <a:pathLst>
                <a:path h="221031" w="513094">
                  <a:moveTo>
                    <a:pt x="203200" y="0"/>
                  </a:moveTo>
                  <a:lnTo>
                    <a:pt x="513094" y="0"/>
                  </a:lnTo>
                  <a:lnTo>
                    <a:pt x="309894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0989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15869" y="-189472"/>
            <a:ext cx="3194555" cy="1460548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650520" y="4433792"/>
            <a:ext cx="7765402" cy="4354172"/>
          </a:xfrm>
          <a:custGeom>
            <a:avLst/>
            <a:gdLst/>
            <a:ahLst/>
            <a:cxnLst/>
            <a:rect r="r" b="b" t="t" l="l"/>
            <a:pathLst>
              <a:path h="4354172" w="7765402">
                <a:moveTo>
                  <a:pt x="0" y="0"/>
                </a:moveTo>
                <a:lnTo>
                  <a:pt x="7765402" y="0"/>
                </a:lnTo>
                <a:lnTo>
                  <a:pt x="7765402" y="4354171"/>
                </a:lnTo>
                <a:lnTo>
                  <a:pt x="0" y="4354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50520" y="2033309"/>
            <a:ext cx="7608780" cy="1822937"/>
          </a:xfrm>
          <a:custGeom>
            <a:avLst/>
            <a:gdLst/>
            <a:ahLst/>
            <a:cxnLst/>
            <a:rect r="r" b="b" t="t" l="l"/>
            <a:pathLst>
              <a:path h="1822937" w="7608780">
                <a:moveTo>
                  <a:pt x="0" y="0"/>
                </a:moveTo>
                <a:lnTo>
                  <a:pt x="7608780" y="0"/>
                </a:lnTo>
                <a:lnTo>
                  <a:pt x="7608780" y="1822937"/>
                </a:lnTo>
                <a:lnTo>
                  <a:pt x="0" y="182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11881" y="1018707"/>
            <a:ext cx="11915453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PREPROCESSING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713371"/>
            <a:ext cx="7642687" cy="289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6" indent="-280668" lvl="1">
              <a:lnSpc>
                <a:spcPts val="4679"/>
              </a:lnSpc>
              <a:buFont typeface="Arial"/>
              <a:buChar char="•"/>
            </a:pPr>
            <a:r>
              <a:rPr lang="en-US" sz="2599" spc="103">
                <a:solidFill>
                  <a:srgbClr val="606060"/>
                </a:solidFill>
                <a:latin typeface="Montserrat Semi-Bold"/>
              </a:rPr>
              <a:t>Preparing documents for accurate analysis is crucial.</a:t>
            </a:r>
          </a:p>
          <a:p>
            <a:pPr marL="561336" indent="-280668" lvl="1">
              <a:lnSpc>
                <a:spcPts val="4679"/>
              </a:lnSpc>
              <a:buFont typeface="Arial"/>
              <a:buChar char="•"/>
            </a:pPr>
            <a:r>
              <a:rPr lang="en-US" sz="2599" spc="103">
                <a:solidFill>
                  <a:srgbClr val="606060"/>
                </a:solidFill>
                <a:latin typeface="Montserrat Semi-Bold"/>
              </a:rPr>
              <a:t>OCR with Pytesseract: Converts scanned images to editable text</a:t>
            </a:r>
          </a:p>
          <a:p>
            <a:pPr>
              <a:lnSpc>
                <a:spcPts val="46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3198" y="8751501"/>
            <a:ext cx="8545306" cy="1632304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32862" y="8090418"/>
            <a:ext cx="5633267" cy="2575526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62107" y="8469362"/>
            <a:ext cx="4804429" cy="219658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94853" y="1171575"/>
            <a:ext cx="12620494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D7377"/>
                </a:solidFill>
                <a:latin typeface="League Spartan"/>
              </a:rPr>
              <a:t>EXTRACTION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015347" y="-325725"/>
            <a:ext cx="8545306" cy="1632304"/>
            <a:chOff x="0" y="0"/>
            <a:chExt cx="1157124" cy="2210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06430" y="-1546826"/>
            <a:ext cx="5633267" cy="2575526"/>
            <a:chOff x="0" y="0"/>
            <a:chExt cx="483446" cy="2210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229837" y="5783709"/>
            <a:ext cx="9593226" cy="3783944"/>
          </a:xfrm>
          <a:custGeom>
            <a:avLst/>
            <a:gdLst/>
            <a:ahLst/>
            <a:cxnLst/>
            <a:rect r="r" b="b" t="t" l="l"/>
            <a:pathLst>
              <a:path h="3783944" w="9593226">
                <a:moveTo>
                  <a:pt x="0" y="0"/>
                </a:moveTo>
                <a:lnTo>
                  <a:pt x="9593226" y="0"/>
                </a:lnTo>
                <a:lnTo>
                  <a:pt x="9593226" y="3783944"/>
                </a:lnTo>
                <a:lnTo>
                  <a:pt x="0" y="378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27" r="0" b="-13484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511292"/>
            <a:ext cx="8530891" cy="348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0D7377"/>
                </a:solidFill>
                <a:latin typeface="Montserrat Semi-Bold"/>
              </a:rPr>
              <a:t>Hugging Face Library Integration: Integration of Hugging Face's library to execute the question-answering module for precise extraction of document titles and authors</a:t>
            </a:r>
          </a:p>
          <a:p>
            <a:pPr>
              <a:lnSpc>
                <a:spcPts val="46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76071" y="2416094"/>
            <a:ext cx="8678553" cy="28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0D7377"/>
                </a:solidFill>
                <a:latin typeface="Montserrat Semi-Bold"/>
              </a:rPr>
              <a:t>Question-Answering Method: Formulates questions related to titles and authors to accurately identify and extract relevant information</a:t>
            </a:r>
          </a:p>
          <a:p>
            <a:pPr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460808" y="2426283"/>
            <a:ext cx="8008143" cy="6874064"/>
            <a:chOff x="0" y="0"/>
            <a:chExt cx="2109141" cy="1810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9140" cy="1810453"/>
            </a:xfrm>
            <a:custGeom>
              <a:avLst/>
              <a:gdLst/>
              <a:ahLst/>
              <a:cxnLst/>
              <a:rect r="r" b="b" t="t" l="l"/>
              <a:pathLst>
                <a:path h="1810453" w="2109140">
                  <a:moveTo>
                    <a:pt x="0" y="0"/>
                  </a:moveTo>
                  <a:lnTo>
                    <a:pt x="2109140" y="0"/>
                  </a:lnTo>
                  <a:lnTo>
                    <a:pt x="2109140" y="1810453"/>
                  </a:lnTo>
                  <a:lnTo>
                    <a:pt x="0" y="1810453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9141" cy="1848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19324" y="-189472"/>
            <a:ext cx="3880690" cy="1671729"/>
            <a:chOff x="0" y="0"/>
            <a:chExt cx="513094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3094" cy="221031"/>
            </a:xfrm>
            <a:custGeom>
              <a:avLst/>
              <a:gdLst/>
              <a:ahLst/>
              <a:cxnLst/>
              <a:rect r="r" b="b" t="t" l="l"/>
              <a:pathLst>
                <a:path h="221031" w="513094">
                  <a:moveTo>
                    <a:pt x="203200" y="0"/>
                  </a:moveTo>
                  <a:lnTo>
                    <a:pt x="513094" y="0"/>
                  </a:lnTo>
                  <a:lnTo>
                    <a:pt x="309894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0989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15869" y="-189472"/>
            <a:ext cx="3194555" cy="1460548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51579" y="2714350"/>
            <a:ext cx="7587026" cy="5579462"/>
          </a:xfrm>
          <a:custGeom>
            <a:avLst/>
            <a:gdLst/>
            <a:ahLst/>
            <a:cxnLst/>
            <a:rect r="r" b="b" t="t" l="l"/>
            <a:pathLst>
              <a:path h="5579462" w="7587026">
                <a:moveTo>
                  <a:pt x="0" y="0"/>
                </a:moveTo>
                <a:lnTo>
                  <a:pt x="7587026" y="0"/>
                </a:lnTo>
                <a:lnTo>
                  <a:pt x="7587026" y="5579462"/>
                </a:lnTo>
                <a:lnTo>
                  <a:pt x="0" y="557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89267"/>
            <a:ext cx="8999148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GENERATION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32259" y="2571475"/>
            <a:ext cx="4865241" cy="644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606060"/>
                </a:solidFill>
                <a:latin typeface="Montserrat Semi-Bold"/>
              </a:rPr>
              <a:t>BART, a powerful language generation model, is employed to generate alternative titles</a:t>
            </a:r>
          </a:p>
          <a:p>
            <a:pPr>
              <a:lnSpc>
                <a:spcPts val="4680"/>
              </a:lnSpc>
            </a:pPr>
          </a:p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606060"/>
                </a:solidFill>
                <a:latin typeface="Montserrat Semi-Bold"/>
              </a:rPr>
              <a:t>By analyzing document content, BART suggests captivating titles</a:t>
            </a:r>
          </a:p>
          <a:p>
            <a:pPr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3198" y="8751501"/>
            <a:ext cx="8545306" cy="1632304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32862" y="8090418"/>
            <a:ext cx="5633267" cy="2575526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62107" y="8469362"/>
            <a:ext cx="4804429" cy="219658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94853" y="1171575"/>
            <a:ext cx="12620494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D7377"/>
                </a:solidFill>
                <a:latin typeface="League Spartan"/>
              </a:rPr>
              <a:t>DATA CLEANING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015347" y="-325725"/>
            <a:ext cx="8545306" cy="1632304"/>
            <a:chOff x="0" y="0"/>
            <a:chExt cx="1157124" cy="2210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06430" y="-1546826"/>
            <a:ext cx="5633267" cy="2575526"/>
            <a:chOff x="0" y="0"/>
            <a:chExt cx="483446" cy="2210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806095" y="5441315"/>
            <a:ext cx="12675810" cy="3566827"/>
          </a:xfrm>
          <a:custGeom>
            <a:avLst/>
            <a:gdLst/>
            <a:ahLst/>
            <a:cxnLst/>
            <a:rect r="r" b="b" t="t" l="l"/>
            <a:pathLst>
              <a:path h="3566827" w="12675810">
                <a:moveTo>
                  <a:pt x="0" y="0"/>
                </a:moveTo>
                <a:lnTo>
                  <a:pt x="12675810" y="0"/>
                </a:lnTo>
                <a:lnTo>
                  <a:pt x="12675810" y="3566827"/>
                </a:lnTo>
                <a:lnTo>
                  <a:pt x="0" y="356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401091" y="2467610"/>
            <a:ext cx="8858209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0D7377"/>
                </a:solidFill>
                <a:latin typeface="Montserrat Semi-Bold"/>
              </a:rPr>
              <a:t>The document titles and generated titles are run through a spell checking module to ensure clarity</a:t>
            </a:r>
          </a:p>
          <a:p>
            <a:pPr>
              <a:lnSpc>
                <a:spcPts val="46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762885"/>
            <a:ext cx="6045239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680"/>
              </a:lnSpc>
              <a:buFont typeface="Arial"/>
              <a:buChar char="•"/>
            </a:pPr>
            <a:r>
              <a:rPr lang="en-US" sz="2600" spc="104">
                <a:solidFill>
                  <a:srgbClr val="0D7377"/>
                </a:solidFill>
                <a:latin typeface="Montserrat Semi-Bold"/>
              </a:rPr>
              <a:t>Installed pyspellchecker to use SpellChecker</a:t>
            </a:r>
          </a:p>
          <a:p>
            <a:pPr>
              <a:lnSpc>
                <a:spcPts val="46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676503" y="9115425"/>
            <a:ext cx="5705630" cy="11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2600" spc="104">
                <a:solidFill>
                  <a:srgbClr val="FFFFFF"/>
                </a:solidFill>
                <a:latin typeface="Montserrat Semi-Bold"/>
              </a:rPr>
              <a:t>Unprocessed text in image</a:t>
            </a:r>
          </a:p>
          <a:p>
            <a:pPr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3198" y="8751501"/>
            <a:ext cx="8545306" cy="1632304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32862" y="8090418"/>
            <a:ext cx="5633267" cy="2575526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62107" y="8469362"/>
            <a:ext cx="4804429" cy="219658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9090" y="633302"/>
            <a:ext cx="12620494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D7377"/>
                </a:solidFill>
                <a:latin typeface="League Spartan"/>
              </a:rPr>
              <a:t>OUR SOLUTION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015347" y="-325725"/>
            <a:ext cx="8545306" cy="1632304"/>
            <a:chOff x="0" y="0"/>
            <a:chExt cx="1157124" cy="2210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06430" y="-1546826"/>
            <a:ext cx="5633267" cy="2575526"/>
            <a:chOff x="0" y="0"/>
            <a:chExt cx="483446" cy="2210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938223" y="5204591"/>
            <a:ext cx="14411554" cy="4182601"/>
          </a:xfrm>
          <a:custGeom>
            <a:avLst/>
            <a:gdLst/>
            <a:ahLst/>
            <a:cxnLst/>
            <a:rect r="r" b="b" t="t" l="l"/>
            <a:pathLst>
              <a:path h="4182601" w="14411554">
                <a:moveTo>
                  <a:pt x="0" y="0"/>
                </a:moveTo>
                <a:lnTo>
                  <a:pt x="14411554" y="0"/>
                </a:lnTo>
                <a:lnTo>
                  <a:pt x="14411554" y="4182601"/>
                </a:lnTo>
                <a:lnTo>
                  <a:pt x="0" y="4182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78804" y="1735394"/>
            <a:ext cx="15330392" cy="289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2599" spc="103">
                <a:solidFill>
                  <a:srgbClr val="0D7377"/>
                </a:solidFill>
                <a:latin typeface="Montserrat Semi-Bold"/>
              </a:rPr>
              <a:t>Introducing our efficient document analysis tool! By harnessing the power of advanced NLP methods like OCR and question-answering, we've simplified the process of extracting crucial information from scanned documents. With our solution, users can swiftly access document titles, author names, and receive alternative title suggestions.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AF8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5175" y="900015"/>
            <a:ext cx="9726005" cy="8358285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8464" y="2387829"/>
            <a:ext cx="18809900" cy="5511342"/>
            <a:chOff x="0" y="0"/>
            <a:chExt cx="4954048" cy="145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4048" cy="1451547"/>
            </a:xfrm>
            <a:custGeom>
              <a:avLst/>
              <a:gdLst/>
              <a:ahLst/>
              <a:cxnLst/>
              <a:rect r="r" b="b" t="t" l="l"/>
              <a:pathLst>
                <a:path h="1451547" w="4954048">
                  <a:moveTo>
                    <a:pt x="0" y="0"/>
                  </a:moveTo>
                  <a:lnTo>
                    <a:pt x="4954048" y="0"/>
                  </a:lnTo>
                  <a:lnTo>
                    <a:pt x="495404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54048" cy="148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4571" y="1390839"/>
            <a:ext cx="8467213" cy="7376636"/>
            <a:chOff x="0" y="0"/>
            <a:chExt cx="6350000" cy="55321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74153" y="2130714"/>
            <a:ext cx="7610218" cy="6025571"/>
          </a:xfrm>
          <a:custGeom>
            <a:avLst/>
            <a:gdLst/>
            <a:ahLst/>
            <a:cxnLst/>
            <a:rect r="r" b="b" t="t" l="l"/>
            <a:pathLst>
              <a:path h="6025571" w="7610218">
                <a:moveTo>
                  <a:pt x="0" y="0"/>
                </a:moveTo>
                <a:lnTo>
                  <a:pt x="7610218" y="0"/>
                </a:lnTo>
                <a:lnTo>
                  <a:pt x="7610218" y="6025572"/>
                </a:lnTo>
                <a:lnTo>
                  <a:pt x="0" y="60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83503" y="565150"/>
            <a:ext cx="10599722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D7377"/>
                </a:solidFill>
                <a:latin typeface="League Spartan"/>
              </a:rPr>
              <a:t>RESULT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10974" y="1794510"/>
            <a:ext cx="4574406" cy="644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600" spc="104">
                <a:solidFill>
                  <a:srgbClr val="FFFFFF"/>
                </a:solidFill>
                <a:latin typeface="Montserrat Semi-Bold"/>
              </a:rPr>
              <a:t>The histogram illustrates the distribution of BERT-based similarity scores between original document titles and their generated alternatives, showcasing the system's accuracy in producing titles closely matching the originals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774882" y="-306174"/>
            <a:ext cx="11918882" cy="10918398"/>
            <a:chOff x="0" y="0"/>
            <a:chExt cx="979886" cy="89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886" cy="897633"/>
            </a:xfrm>
            <a:custGeom>
              <a:avLst/>
              <a:gdLst/>
              <a:ahLst/>
              <a:cxnLst/>
              <a:rect r="r" b="b" t="t" l="l"/>
              <a:pathLst>
                <a:path h="897633" w="979886">
                  <a:moveTo>
                    <a:pt x="979886" y="448817"/>
                  </a:moveTo>
                  <a:lnTo>
                    <a:pt x="776686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776686" y="0"/>
                  </a:lnTo>
                  <a:lnTo>
                    <a:pt x="979886" y="448817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751286" cy="93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571371" y="-265436"/>
            <a:ext cx="3137971" cy="5459641"/>
          </a:xfrm>
          <a:prstGeom prst="line">
            <a:avLst/>
          </a:prstGeom>
          <a:ln cap="flat" w="161925">
            <a:gradFill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559033" y="5119242"/>
            <a:ext cx="3150402" cy="5452477"/>
          </a:xfrm>
          <a:prstGeom prst="line">
            <a:avLst/>
          </a:prstGeom>
          <a:ln cap="flat" w="161925">
            <a:gradFill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953924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E8FA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280246" cy="25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708685" y="6002039"/>
            <a:ext cx="3949743" cy="3865347"/>
          </a:xfrm>
          <a:custGeom>
            <a:avLst/>
            <a:gdLst/>
            <a:ahLst/>
            <a:cxnLst/>
            <a:rect r="r" b="b" t="t" l="l"/>
            <a:pathLst>
              <a:path h="3865347" w="3949743">
                <a:moveTo>
                  <a:pt x="0" y="0"/>
                </a:moveTo>
                <a:lnTo>
                  <a:pt x="3949743" y="0"/>
                </a:lnTo>
                <a:lnTo>
                  <a:pt x="3949743" y="3865347"/>
                </a:lnTo>
                <a:lnTo>
                  <a:pt x="0" y="386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47535" y="1370545"/>
            <a:ext cx="7398466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FFFFF"/>
                </a:solidFill>
                <a:latin typeface="League Spartan"/>
              </a:rPr>
              <a:t>KEY TECHNOLOGIES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41965" y="3067531"/>
            <a:ext cx="6346356" cy="631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3"/>
              </a:lnSpc>
            </a:pPr>
          </a:p>
          <a:p>
            <a:pPr marL="561336" indent="-280668" lvl="1">
              <a:lnSpc>
                <a:spcPts val="5043"/>
              </a:lnSpc>
              <a:buFont typeface="Arial"/>
              <a:buChar char="•"/>
            </a:pPr>
            <a:r>
              <a:rPr lang="en-US" sz="2599" spc="103">
                <a:solidFill>
                  <a:srgbClr val="FFFFFF"/>
                </a:solidFill>
                <a:latin typeface="Montserrat Semi-Bold"/>
              </a:rPr>
              <a:t>PyTesseract (OCR)</a:t>
            </a:r>
          </a:p>
          <a:p>
            <a:pPr marL="561336" indent="-280668" lvl="1">
              <a:lnSpc>
                <a:spcPts val="5043"/>
              </a:lnSpc>
              <a:buFont typeface="Arial"/>
              <a:buChar char="•"/>
            </a:pPr>
            <a:r>
              <a:rPr lang="en-US" sz="2599" spc="103">
                <a:solidFill>
                  <a:srgbClr val="FFFFFF"/>
                </a:solidFill>
                <a:latin typeface="Montserrat Semi-Bold"/>
              </a:rPr>
              <a:t>Transformers &amp; SentencePiece (NLP)</a:t>
            </a:r>
          </a:p>
          <a:p>
            <a:pPr marL="561336" indent="-280668" lvl="1">
              <a:lnSpc>
                <a:spcPts val="5043"/>
              </a:lnSpc>
              <a:buFont typeface="Arial"/>
              <a:buChar char="•"/>
            </a:pPr>
            <a:r>
              <a:rPr lang="en-US" sz="2599" spc="103">
                <a:solidFill>
                  <a:srgbClr val="FFFFFF"/>
                </a:solidFill>
                <a:latin typeface="Montserrat Semi-Bold"/>
              </a:rPr>
              <a:t>Pandas (Data Analysis)</a:t>
            </a:r>
          </a:p>
          <a:p>
            <a:pPr marL="561336" indent="-280668" lvl="1">
              <a:lnSpc>
                <a:spcPts val="5043"/>
              </a:lnSpc>
              <a:buFont typeface="Arial"/>
              <a:buChar char="•"/>
            </a:pPr>
            <a:r>
              <a:rPr lang="en-US" sz="2599" spc="103">
                <a:solidFill>
                  <a:srgbClr val="FFFFFF"/>
                </a:solidFill>
                <a:latin typeface="Montserrat Semi-Bold"/>
              </a:rPr>
              <a:t>Pyspellchecker (Spell Checking)</a:t>
            </a:r>
          </a:p>
          <a:p>
            <a:pPr marL="561336" indent="-280668" lvl="1">
              <a:lnSpc>
                <a:spcPts val="5043"/>
              </a:lnSpc>
              <a:buFont typeface="Arial"/>
              <a:buChar char="•"/>
            </a:pPr>
            <a:r>
              <a:rPr lang="en-US" sz="2599" spc="103">
                <a:solidFill>
                  <a:srgbClr val="FFFFFF"/>
                </a:solidFill>
                <a:latin typeface="Montserrat Semi-Bold"/>
              </a:rPr>
              <a:t>Cosine Similarity Score (Evaluation Metric)</a:t>
            </a:r>
          </a:p>
          <a:p>
            <a:pPr>
              <a:lnSpc>
                <a:spcPts val="5043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-374094" y="1162050"/>
            <a:ext cx="811530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D7377"/>
                </a:solidFill>
                <a:latin typeface="League Spartan"/>
              </a:rPr>
              <a:t>TARGET AUDIENCE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8685" y="2835275"/>
            <a:ext cx="7549865" cy="289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</a:p>
          <a:p>
            <a:pPr marL="561336" indent="-280668" lvl="1">
              <a:lnSpc>
                <a:spcPts val="4679"/>
              </a:lnSpc>
              <a:buFont typeface="Arial"/>
              <a:buChar char="•"/>
            </a:pPr>
            <a:r>
              <a:rPr lang="en-US" sz="2599" spc="103">
                <a:solidFill>
                  <a:srgbClr val="0D7377"/>
                </a:solidFill>
                <a:latin typeface="Montserrat Semi-Bold"/>
              </a:rPr>
              <a:t>Researchers</a:t>
            </a:r>
          </a:p>
          <a:p>
            <a:pPr marL="561336" indent="-280668" lvl="1">
              <a:lnSpc>
                <a:spcPts val="4679"/>
              </a:lnSpc>
              <a:buFont typeface="Arial"/>
              <a:buChar char="•"/>
            </a:pPr>
            <a:r>
              <a:rPr lang="en-US" sz="2599" spc="103">
                <a:solidFill>
                  <a:srgbClr val="0D7377"/>
                </a:solidFill>
                <a:latin typeface="Montserrat Semi-Bold"/>
              </a:rPr>
              <a:t>Librarians</a:t>
            </a:r>
          </a:p>
          <a:p>
            <a:pPr marL="561336" indent="-280668" lvl="1">
              <a:lnSpc>
                <a:spcPts val="4679"/>
              </a:lnSpc>
              <a:buFont typeface="Arial"/>
              <a:buChar char="•"/>
            </a:pPr>
            <a:r>
              <a:rPr lang="en-US" sz="2599" spc="103">
                <a:solidFill>
                  <a:srgbClr val="0D7377"/>
                </a:solidFill>
                <a:latin typeface="Montserrat Semi-Bold"/>
              </a:rPr>
              <a:t>Information Scientists</a:t>
            </a:r>
          </a:p>
          <a:p>
            <a:pPr>
              <a:lnSpc>
                <a:spcPts val="46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DAGA4HitSzg</dc:identifier>
  <dcterms:modified xsi:type="dcterms:W3CDTF">2011-08-01T06:04:30Z</dcterms:modified>
  <cp:revision>1</cp:revision>
  <dc:title>Hardpoint Hackathon_First Round_Team AI Alchemists(Group 8)</dc:title>
</cp:coreProperties>
</file>